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5" r:id="rId7"/>
    <p:sldId id="277" r:id="rId8"/>
    <p:sldId id="278" r:id="rId9"/>
    <p:sldId id="261" r:id="rId10"/>
    <p:sldId id="262" r:id="rId11"/>
    <p:sldId id="263" r:id="rId12"/>
    <p:sldId id="265" r:id="rId13"/>
    <p:sldId id="269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77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94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0B0A-EF97-49B2-B58B-F20550843D04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20F72-D414-4FAC-A9BD-14E1B6ABF2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447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0894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985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505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0F72-D414-4FAC-A9BD-14E1B6ABF2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34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7315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939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317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0013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05478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20F72-D414-4FAC-A9BD-14E1B6ABF29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006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341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993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9895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508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358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175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716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804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0293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075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4F88-596B-412E-B7FF-55503B591468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3C2DD-35B9-41F3-8050-EB4A841C8B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850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4F88-596B-412E-B7FF-55503B591468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3C2DD-35B9-41F3-8050-EB4A841C8B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0457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1234" y="273534"/>
            <a:ext cx="5702724" cy="428430"/>
            <a:chOff x="321234" y="328953"/>
            <a:chExt cx="4544689" cy="34143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1234" y="328953"/>
              <a:ext cx="3087096" cy="34143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14428" y="448390"/>
              <a:ext cx="1351495" cy="213394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3980329" y="3053668"/>
            <a:ext cx="5112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44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sz="44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操作指南</a:t>
            </a:r>
          </a:p>
        </p:txBody>
      </p:sp>
    </p:spTree>
    <p:extLst>
      <p:ext uri="{BB962C8B-B14F-4D97-AF65-F5344CB8AC3E}">
        <p14:creationId xmlns:p14="http://schemas.microsoft.com/office/powerpoint/2010/main" xmlns="" val="10603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搜索结果页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81" y="2529179"/>
            <a:ext cx="6676589" cy="3239799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7844270" y="1952282"/>
            <a:ext cx="4141932" cy="4393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筛选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您可以通过多种筛选条件对当前数据进行二次检索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排序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数据列表可按多种条件进行排序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操作功能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根据您的账号权限，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可以对数据进行批量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导出、加入预订单、推荐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给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图书馆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将数据发送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email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等功能操作</a:t>
            </a: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将资源推荐给图书馆时，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您需要绑定机构信息，机构管理员审核通过后，就可以看到您推荐过的书目了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书目</a:t>
            </a: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列表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显示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符合当前搜索条件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的所有书目信息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5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详情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页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8177202" y="2665383"/>
            <a:ext cx="3765839" cy="29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元数据信息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题名、译名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ISBN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、出版社、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作者、精简装、相关套书等基础信息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展示</a:t>
            </a: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该书目被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推荐数、被馆藏数、累计销量值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等热门情况参考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资源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详细介绍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元数据内容简介，目次，作者简介，获奖信息，书评等信息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展示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059" y="2665383"/>
            <a:ext cx="6793211" cy="33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9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推荐管理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推荐人审核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83" y="2612800"/>
            <a:ext cx="7315200" cy="3497344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8648256" y="1825625"/>
            <a:ext cx="3146580" cy="4628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数据列表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只有采编老师可以看到本机构下的推荐人信息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数据列表显示本机构下的所有推荐人信息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操作功能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采编老师可对推荐人身份进行核实审核，置通过或不通过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审核通过的人员可在“推荐人查询”中查看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审核通过的人所推荐的书目资源可在“推荐书目管理”中查看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筛选条件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可按多种条件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对数据列表进行筛选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9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个人中心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个人信息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8669035" y="2373395"/>
            <a:ext cx="3146580" cy="29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个人信息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登录系统后，您可以通过个人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信息页进行信息完善和查看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51" y="2373395"/>
            <a:ext cx="7226202" cy="38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7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个人中心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登录与安全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2470573"/>
            <a:ext cx="6907307" cy="3440699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8539728" y="2705904"/>
            <a:ext cx="3146580" cy="29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登录与安全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可通过“修改密码”进行密码修改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可通过“设置邮箱” 绑定邮箱账号，邮箱激活后，即可作为登录账户使用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通过“设置手机”修改手机号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1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个人中心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我的收藏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45" y="2581823"/>
            <a:ext cx="7263450" cy="3595140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8539728" y="2705904"/>
            <a:ext cx="3146580" cy="29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数据列表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展示元数据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信息，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可将当前书目加入预订单、推荐图书馆、删除等操作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列表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排序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可按收藏时间、出版时间、标题首字母进行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排序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筛选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可按多条件筛选查询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2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个人中心</a:t>
            </a:r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</a:t>
            </a:r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我的推荐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25" y="2499737"/>
            <a:ext cx="7135625" cy="3677225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8582891" y="2558850"/>
            <a:ext cx="3146580" cy="2909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数据列表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展示您推荐过的所有书目信息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购买状态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采编老师对您推荐的书目是否予以采购的状态，如果采编拒绝为您购买，您在数据列表中可以看到采编老师填写的拒购理由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筛选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可按多条件筛选查询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8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37660" y="3274809"/>
            <a:ext cx="3794760" cy="1325563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感谢来访</a:t>
            </a:r>
            <a:r>
              <a:rPr lang="en-US" altLang="zh-CN" sz="3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sz="3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</a:t>
            </a:r>
            <a:endParaRPr lang="zh-CN" alt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5245327" y="2447923"/>
            <a:ext cx="3246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00B0F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END</a:t>
            </a:r>
            <a:endParaRPr lang="zh-CN" altLang="en-US" b="1" dirty="0">
              <a:solidFill>
                <a:srgbClr val="00B0F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1234" y="273534"/>
            <a:ext cx="5702724" cy="428430"/>
            <a:chOff x="321234" y="328953"/>
            <a:chExt cx="4544689" cy="34143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1234" y="328953"/>
              <a:ext cx="3087096" cy="34143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14428" y="448390"/>
              <a:ext cx="1351495" cy="213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5957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237" y="388947"/>
            <a:ext cx="10515600" cy="1325563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系统介绍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648363"/>
            <a:ext cx="10515600" cy="2334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图图书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采选平台（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是由中国图书进出口（集团）总公司开发的，该平台专门服务于图书馆外文图书采选工作及学科专家和学者，主要内容包括：海外书目数据库建设、书目信息发布、图书评价体系、专家推荐、采访管理、客户服务中心、协调采购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81271"/>
            <a:ext cx="2521764" cy="9392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4655" y="2278284"/>
            <a:ext cx="1814126" cy="9392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8840" y="2278284"/>
            <a:ext cx="914400" cy="1028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2407" y="2233548"/>
            <a:ext cx="9715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8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用户介绍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本平台开放使用的用户有</a:t>
            </a:r>
            <a:endParaRPr lang="en-US" altLang="zh-CN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1787235" y="2947314"/>
            <a:ext cx="8575962" cy="6650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专家学者</a:t>
            </a:r>
          </a:p>
        </p:txBody>
      </p:sp>
      <p:sp>
        <p:nvSpPr>
          <p:cNvPr id="5" name="矩形 4"/>
          <p:cNvSpPr/>
          <p:nvPr/>
        </p:nvSpPr>
        <p:spPr>
          <a:xfrm>
            <a:off x="1787235" y="3612333"/>
            <a:ext cx="7486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如果您是专家学者，可以通过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系统注册成为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专家用户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7234" y="5089433"/>
            <a:ext cx="8575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如果您是机构的采选老师，请联系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销售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人员或系统管理员帮您开通采选老师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账户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87235" y="4289477"/>
            <a:ext cx="8575962" cy="6650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选</a:t>
            </a:r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老师</a:t>
            </a:r>
            <a:endParaRPr lang="zh-CN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9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访问权限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1054" y="2552842"/>
            <a:ext cx="8575962" cy="1174608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通过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进行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图书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浏览，图书查询、图书收藏；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将书目推荐给机构采编。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41054" y="1690688"/>
            <a:ext cx="8575962" cy="6650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专家学者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1784928" y="3407731"/>
            <a:ext cx="8575962" cy="6650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采</a:t>
            </a:r>
            <a:r>
              <a:rPr lang="zh-CN" altLang="en-US" b="1" dirty="0"/>
              <a:t>选</a:t>
            </a:r>
            <a:r>
              <a:rPr lang="zh-CN" altLang="en-US" b="1" dirty="0" smtClean="0"/>
              <a:t>老师</a:t>
            </a:r>
            <a:endParaRPr lang="zh-CN" altLang="en-US" b="1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828802" y="4311490"/>
            <a:ext cx="8575962" cy="2546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通过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进行图书浏览，图书查询、图书收藏；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将书目推荐给机构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采编；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导入预购清单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，中图购书查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重、在线生成预购清单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、导出预购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明细；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查看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生成采购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Marc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查看订单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进度；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管理本机构下推荐者，管理被推荐的书目；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定制个人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目录等。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9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2073" y="1825625"/>
            <a:ext cx="6292273" cy="4351338"/>
          </a:xfrm>
        </p:spPr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注册</a:t>
            </a:r>
            <a:endParaRPr lang="zh-CN" altLang="en-US" sz="1800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709890" y="2354984"/>
            <a:ext cx="2870573" cy="587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输入手机号且验证通过后，即可成为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PSOP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系统的专家用户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如果您是采编用户，请联系销售或系统管理员帮您开通账户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380" y="2422193"/>
            <a:ext cx="7174212" cy="428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1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2073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登录</a:t>
            </a:r>
            <a:endParaRPr lang="zh-CN" altLang="en-US" sz="1800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178" y="2507266"/>
            <a:ext cx="6142252" cy="4023709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6650038" y="1471613"/>
            <a:ext cx="4818784" cy="98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noProof="0" dirty="0" smtClean="0">
                <a:solidFill>
                  <a:prstClr val="white">
                    <a:lumMod val="50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您可以通过手机验证码的方式进行快速登录</a:t>
            </a:r>
            <a:endParaRPr lang="en-US" altLang="zh-CN" sz="1600" noProof="0" dirty="0" smtClean="0">
              <a:solidFill>
                <a:prstClr val="white">
                  <a:lumMod val="50000"/>
                </a:prst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kumimoji="0" lang="zh-CN" altLang="en-US" sz="1600" b="0" i="0" u="none" strike="noStrike" kern="1200" cap="none" spc="0" normalizeH="0" baseline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也可以通过账号密码的方式进行登录（</a:t>
            </a:r>
            <a:r>
              <a:rPr lang="zh-CN" altLang="en-US" sz="1600" dirty="0">
                <a:solidFill>
                  <a:prstClr val="white">
                    <a:lumMod val="50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账号即手机或</a:t>
            </a:r>
            <a:r>
              <a:rPr lang="zh-CN" altLang="en-US" sz="1600" dirty="0" smtClean="0">
                <a:solidFill>
                  <a:prstClr val="white">
                    <a:lumMod val="50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邮箱，邮箱需要在个人中心绑定且验证通过）</a:t>
            </a:r>
            <a:r>
              <a:rPr lang="en-US" altLang="zh-CN" sz="1600" dirty="0" smtClean="0">
                <a:solidFill>
                  <a:prstClr val="white">
                    <a:lumMod val="50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endParaRPr kumimoji="0" lang="en-US" altLang="zh-CN" sz="1600" b="0" i="0" u="none" strike="noStrike" kern="1200" cap="none" spc="0" normalizeH="0" baseline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2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0967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椭圆形标注 2"/>
          <p:cNvSpPr/>
          <p:nvPr/>
        </p:nvSpPr>
        <p:spPr>
          <a:xfrm>
            <a:off x="9395209" y="2642716"/>
            <a:ext cx="1269440" cy="994788"/>
          </a:xfrm>
          <a:prstGeom prst="wedgeEllipseCallout">
            <a:avLst>
              <a:gd name="adj1" fmla="val 116249"/>
              <a:gd name="adj2" fmla="val 8824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点击推荐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12192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" name="椭圆形标注 2"/>
              <p:cNvSpPr/>
              <p:nvPr/>
            </p:nvSpPr>
            <p:spPr>
              <a:xfrm>
                <a:off x="5838092" y="1879042"/>
                <a:ext cx="3326005" cy="834013"/>
              </a:xfrm>
              <a:prstGeom prst="wedgeEllipseCallout">
                <a:avLst>
                  <a:gd name="adj1" fmla="val -59406"/>
                  <a:gd name="adj2" fmla="val 55591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solidFill>
                      <a:schemeClr val="tx1"/>
                    </a:solidFill>
                  </a:rPr>
                  <a:t>所属机构为：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tx1"/>
                    </a:solidFill>
                  </a:rPr>
                  <a:t>“中国石油大学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(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北京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)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4079631" y="2733151"/>
                <a:ext cx="1346479" cy="281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solidFill>
                      <a:schemeClr val="tx1"/>
                    </a:solidFill>
                    <a:latin typeface="+mn-ea"/>
                  </a:rPr>
                  <a:t>请输入所属机构</a:t>
                </a:r>
                <a:endParaRPr lang="en-US" altLang="zh-CN" sz="1200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061209" y="3528646"/>
                <a:ext cx="1346479" cy="2813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solidFill>
                      <a:schemeClr val="tx1"/>
                    </a:solidFill>
                    <a:latin typeface="+mn-ea"/>
                  </a:rPr>
                  <a:t>请输入真实姓名</a:t>
                </a:r>
                <a:endParaRPr lang="en-US" altLang="zh-CN" sz="1200" dirty="0" smtClean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sp>
          <p:nvSpPr>
            <p:cNvPr id="7" name="椭圆形标注 6"/>
            <p:cNvSpPr/>
            <p:nvPr/>
          </p:nvSpPr>
          <p:spPr>
            <a:xfrm>
              <a:off x="8440617" y="3647551"/>
              <a:ext cx="2220683" cy="1065126"/>
            </a:xfrm>
            <a:prstGeom prst="wedgeEllipseCallout">
              <a:avLst>
                <a:gd name="adj1" fmla="val -64419"/>
                <a:gd name="adj2" fmla="val 12739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</a:rPr>
                <a:t>点击确定后就可去推荐了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主要页面功能介绍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292273" cy="4351338"/>
          </a:xfrm>
        </p:spPr>
        <p:txBody>
          <a:bodyPr/>
          <a:lstStyle/>
          <a:p>
            <a:r>
              <a:rPr lang="zh-CN" alt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首页</a:t>
            </a:r>
            <a:endParaRPr lang="en-US" altLang="zh-CN" sz="1800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CN" altLang="en-US" sz="1800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3185344"/>
            <a:ext cx="7299503" cy="3377382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7781925" y="1027906"/>
            <a:ext cx="4400550" cy="579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工具栏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登录成功后，顶部右侧的工具栏会根据用户角色展示不同功能入口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采购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中心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预订单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只限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采选老师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可见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关键词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检索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关键词检索：您可以输入题名、作者、出版社、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ISBN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、译名的关键词进行模糊检索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检索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历史和高级检索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检索历史：我们将为您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保存搜索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记录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，可将常用查询条件置顶显示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高级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检索：更多筛选条件，方便您更精准更快速的找到目标资源。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图法分类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中图法分类方便您快速找到所需要的学科资源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推荐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目录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我们在首页专门为您推荐了一些优质资源，和专题目录，欢迎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选购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kumimoji="0" lang="en-US" altLang="zh-CN" sz="1600" b="0" i="0" u="none" strike="noStrike" kern="120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8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lIns="91440" tIns="45720" rIns="91440" bIns="45720" rtlCol="0">
        <a:normAutofit/>
      </a:bodyPr>
      <a:lstStyle>
        <a:defPPr marL="0" indent="0">
          <a:buNone/>
          <a:defRPr sz="1200" dirty="0" smtClean="0">
            <a:latin typeface="Microsoft YaHei UI" panose="020B0503020204020204" pitchFamily="34" charset="-122"/>
            <a:ea typeface="Microsoft YaHei U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909</Words>
  <Application>Microsoft Office PowerPoint</Application>
  <PresentationFormat>自定义</PresentationFormat>
  <Paragraphs>115</Paragraphs>
  <Slides>17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幻灯片 1</vt:lpstr>
      <vt:lpstr>系统介绍</vt:lpstr>
      <vt:lpstr>用户介绍</vt:lpstr>
      <vt:lpstr>访问权限</vt:lpstr>
      <vt:lpstr>主要页面功能介绍</vt:lpstr>
      <vt:lpstr>主要页面功能介绍</vt:lpstr>
      <vt:lpstr>幻灯片 7</vt:lpstr>
      <vt:lpstr>幻灯片 8</vt:lpstr>
      <vt:lpstr>主要页面功能介绍</vt:lpstr>
      <vt:lpstr>主要页面功能介绍</vt:lpstr>
      <vt:lpstr>主要页面功能介绍</vt:lpstr>
      <vt:lpstr>主要页面功能介绍</vt:lpstr>
      <vt:lpstr>主要页面功能介绍</vt:lpstr>
      <vt:lpstr>主要页面功能介绍</vt:lpstr>
      <vt:lpstr>主要页面功能介绍</vt:lpstr>
      <vt:lpstr>主要页面功能介绍</vt:lpstr>
      <vt:lpstr>感谢来访PSOP系统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中图海外图书采选平台（PSOP）</dc:title>
  <dc:creator>twin-he@163.com</dc:creator>
  <cp:lastModifiedBy>1</cp:lastModifiedBy>
  <cp:revision>162</cp:revision>
  <dcterms:created xsi:type="dcterms:W3CDTF">2019-10-21T06:35:11Z</dcterms:created>
  <dcterms:modified xsi:type="dcterms:W3CDTF">2020-04-07T09:08:59Z</dcterms:modified>
</cp:coreProperties>
</file>